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3" r:id="rId3"/>
    <p:sldId id="363" r:id="rId4"/>
    <p:sldId id="282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51" r:id="rId17"/>
    <p:sldId id="267" r:id="rId18"/>
    <p:sldId id="268" r:id="rId19"/>
  </p:sldIdLst>
  <p:sldSz cx="9144000" cy="6858000" type="screen4x3"/>
  <p:notesSz cx="6797675" cy="9926638"/>
  <p:custShowLst>
    <p:custShow name="Apresentação personalizada 1" id="0">
      <p:sldLst/>
    </p:custShow>
  </p:custShow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713" autoAdjust="0"/>
  </p:normalViewPr>
  <p:slideViewPr>
    <p:cSldViewPr>
      <p:cViewPr>
        <p:scale>
          <a:sx n="116" d="100"/>
          <a:sy n="116" d="100"/>
        </p:scale>
        <p:origin x="-14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850A1-BEE6-409F-81E9-D080CBBEE999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3E85F-FA9B-4CD9-9C92-1E8733A109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B28E2-A224-4285-AC56-912FC97DAF91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405E1-20A8-4B37-AE15-3C827EC25A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05E1-20A8-4B37-AE15-3C827EC25AAB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05E1-20A8-4B37-AE15-3C827EC25AAB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05E1-20A8-4B37-AE15-3C827EC25AAB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96BF-798B-4796-90F4-CDEA6AF7F3E7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7E5-F4C8-4852-8D51-BFAB1DA3AB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96BF-798B-4796-90F4-CDEA6AF7F3E7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7E5-F4C8-4852-8D51-BFAB1DA3AB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96BF-798B-4796-90F4-CDEA6AF7F3E7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7E5-F4C8-4852-8D51-BFAB1DA3AB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96BF-798B-4796-90F4-CDEA6AF7F3E7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7E5-F4C8-4852-8D51-BFAB1DA3AB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96BF-798B-4796-90F4-CDEA6AF7F3E7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7E5-F4C8-4852-8D51-BFAB1DA3AB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96BF-798B-4796-90F4-CDEA6AF7F3E7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7E5-F4C8-4852-8D51-BFAB1DA3AB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96BF-798B-4796-90F4-CDEA6AF7F3E7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7E5-F4C8-4852-8D51-BFAB1DA3AB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96BF-798B-4796-90F4-CDEA6AF7F3E7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7E5-F4C8-4852-8D51-BFAB1DA3AB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96BF-798B-4796-90F4-CDEA6AF7F3E7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7E5-F4C8-4852-8D51-BFAB1DA3AB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96BF-798B-4796-90F4-CDEA6AF7F3E7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7E5-F4C8-4852-8D51-BFAB1DA3AB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96BF-798B-4796-90F4-CDEA6AF7F3E7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7E5-F4C8-4852-8D51-BFAB1DA3AB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796BF-798B-4796-90F4-CDEA6AF7F3E7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2D7E5-F4C8-4852-8D51-BFAB1DA3AB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75567" y="1988840"/>
            <a:ext cx="84680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OPERAÇÃO VIAGEM SEGURA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159825" y="3226038"/>
            <a:ext cx="4936351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Revolução Farroupilha</a:t>
            </a:r>
          </a:p>
          <a:p>
            <a:pPr algn="ctr"/>
            <a:r>
              <a:rPr lang="pt-BR" sz="4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2017</a:t>
            </a:r>
          </a:p>
          <a:p>
            <a:pPr algn="ctr"/>
            <a:endParaRPr lang="pt-BR" sz="2500" b="1" dirty="0" smtClean="0">
              <a:solidFill>
                <a:schemeClr val="accent6">
                  <a:lumMod val="7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-36513" y="44624"/>
            <a:ext cx="74888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Distribuição das Vítimas Fatais por Municípios</a:t>
            </a:r>
          </a:p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Revolução Farroupilha - 2007 a 2016</a:t>
            </a:r>
          </a:p>
          <a:p>
            <a:pPr algn="ctr"/>
            <a:endParaRPr lang="pt-BR" sz="3000" b="1" dirty="0" smtClean="0">
              <a:solidFill>
                <a:schemeClr val="accent6">
                  <a:lumMod val="7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4160" y="1418504"/>
            <a:ext cx="3175992" cy="431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-36513" y="37073"/>
            <a:ext cx="74888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Distribuição das Vítimas Fatais por Municípios</a:t>
            </a:r>
          </a:p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Revolução Farroupilha – 2007 à 2016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268760"/>
            <a:ext cx="8856984" cy="4555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07505" y="44624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Distribuição das Vítimas Fatais por Rodovia</a:t>
            </a:r>
          </a:p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Revolução Farroupilha - 2007 a 2016 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827584" y="5877272"/>
            <a:ext cx="7560840" cy="8771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700" b="1" dirty="0" smtClean="0">
                <a:cs typeface="Arial" pitchFamily="34" charset="0"/>
              </a:rPr>
              <a:t> </a:t>
            </a:r>
            <a:r>
              <a:rPr lang="pt-BR" sz="1700" b="1" dirty="0" smtClean="0">
                <a:solidFill>
                  <a:srgbClr val="C00000"/>
                </a:solidFill>
                <a:cs typeface="Arial" pitchFamily="34" charset="0"/>
              </a:rPr>
              <a:t>BR 386</a:t>
            </a:r>
            <a:r>
              <a:rPr lang="pt-BR" sz="1700" dirty="0" smtClean="0">
                <a:cs typeface="Arial" pitchFamily="34" charset="0"/>
              </a:rPr>
              <a:t>,</a:t>
            </a:r>
            <a:r>
              <a:rPr lang="pt-BR" sz="1700" b="1" dirty="0" smtClean="0">
                <a:cs typeface="Arial" pitchFamily="34" charset="0"/>
              </a:rPr>
              <a:t> </a:t>
            </a:r>
            <a:r>
              <a:rPr lang="pt-BR" sz="1700" b="1" dirty="0" smtClean="0">
                <a:solidFill>
                  <a:srgbClr val="C00000"/>
                </a:solidFill>
                <a:cs typeface="Arial" pitchFamily="34" charset="0"/>
              </a:rPr>
              <a:t>RS 285, BR 101, BR 158</a:t>
            </a:r>
            <a:r>
              <a:rPr lang="pt-BR" sz="1700" b="1" dirty="0" smtClean="0">
                <a:cs typeface="Arial" pitchFamily="34" charset="0"/>
              </a:rPr>
              <a:t> </a:t>
            </a:r>
            <a:r>
              <a:rPr lang="pt-BR" sz="1700" dirty="0" smtClean="0">
                <a:cs typeface="Arial" pitchFamily="34" charset="0"/>
              </a:rPr>
              <a:t>e</a:t>
            </a:r>
            <a:r>
              <a:rPr lang="pt-BR" sz="1700" b="1" dirty="0" smtClean="0">
                <a:cs typeface="Arial" pitchFamily="34" charset="0"/>
              </a:rPr>
              <a:t> </a:t>
            </a:r>
            <a:r>
              <a:rPr lang="pt-BR" sz="1700" b="1" dirty="0" smtClean="0">
                <a:solidFill>
                  <a:srgbClr val="C00000"/>
                </a:solidFill>
                <a:cs typeface="Arial" pitchFamily="34" charset="0"/>
              </a:rPr>
              <a:t>BR 386 </a:t>
            </a:r>
            <a:r>
              <a:rPr lang="pt-BR" sz="1700" dirty="0" smtClean="0">
                <a:cs typeface="Arial" pitchFamily="34" charset="0"/>
              </a:rPr>
              <a:t>representam </a:t>
            </a:r>
            <a:r>
              <a:rPr lang="pt-BR" sz="1700" b="1" dirty="0" smtClean="0">
                <a:solidFill>
                  <a:srgbClr val="C00000"/>
                </a:solidFill>
                <a:cs typeface="Arial" pitchFamily="34" charset="0"/>
              </a:rPr>
              <a:t>34% DO NÚMERO DE VÍTIMAS FATAIS</a:t>
            </a:r>
            <a:r>
              <a:rPr lang="pt-BR" sz="1700" dirty="0" smtClean="0">
                <a:cs typeface="Arial" pitchFamily="34" charset="0"/>
              </a:rPr>
              <a:t> em Rodovias no </a:t>
            </a:r>
            <a:r>
              <a:rPr lang="pt-BR" sz="1700" b="1" dirty="0" smtClean="0">
                <a:solidFill>
                  <a:srgbClr val="C00000"/>
                </a:solidFill>
                <a:cs typeface="Arial" pitchFamily="34" charset="0"/>
              </a:rPr>
              <a:t>Feriado da Revolução Farroupilha</a:t>
            </a:r>
            <a:r>
              <a:rPr lang="pt-BR" sz="1700" dirty="0" smtClean="0">
                <a:cs typeface="Arial" pitchFamily="34" charset="0"/>
              </a:rPr>
              <a:t>, no período analisado.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7" y="1270618"/>
            <a:ext cx="2813472" cy="4318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07505" y="44624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Distribuição das Vítimas Fatais por Rodovia</a:t>
            </a:r>
          </a:p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Revolução Farroupilha - 2007 a 2016  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96752"/>
            <a:ext cx="5275883" cy="5186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07505" y="44624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Distribuição das Vítimas Fatais por Rodovia</a:t>
            </a:r>
          </a:p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Revolução Farroupilha - 2007 a 2016  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268760"/>
            <a:ext cx="5923955" cy="528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07505" y="44624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Distribuição das Vítimas Fatais por Rodovia</a:t>
            </a:r>
          </a:p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Revolução Farroupilha - 2007 a 2016 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124744"/>
            <a:ext cx="3539282" cy="531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15616" y="1628800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78ª Operação Viagem Segura</a:t>
            </a:r>
          </a:p>
          <a:p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Revolução Farroupilha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899592" y="2996952"/>
            <a:ext cx="7128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ea typeface="Tahoma" pitchFamily="34" charset="0"/>
                <a:cs typeface="Tahoma" pitchFamily="34" charset="0"/>
              </a:rPr>
              <a:t>Início: 20/09 - Quarta-feira 00h 00min</a:t>
            </a:r>
          </a:p>
          <a:p>
            <a:r>
              <a:rPr lang="pt-BR" sz="2800" b="1" dirty="0" smtClean="0">
                <a:ea typeface="Tahoma" pitchFamily="34" charset="0"/>
                <a:cs typeface="Tahoma" pitchFamily="34" charset="0"/>
              </a:rPr>
              <a:t>Término: 20/09 - Quarta-feira 23h 59min</a:t>
            </a:r>
          </a:p>
          <a:p>
            <a:endParaRPr lang="pt-BR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827584" y="1700808"/>
            <a:ext cx="720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3200" b="1" dirty="0" smtClean="0"/>
          </a:p>
          <a:p>
            <a:pPr algn="ctr"/>
            <a:endParaRPr lang="pt-BR" sz="1200" dirty="0" smtClean="0"/>
          </a:p>
          <a:p>
            <a:pPr algn="ctr"/>
            <a:r>
              <a:rPr lang="pt-BR" sz="2400" dirty="0" smtClean="0">
                <a:latin typeface="+mj-lt"/>
              </a:rPr>
              <a:t>Elaborado por:</a:t>
            </a:r>
          </a:p>
          <a:p>
            <a:pPr algn="ctr"/>
            <a:r>
              <a:rPr lang="pt-BR" sz="2400" b="1" dirty="0" smtClean="0">
                <a:latin typeface="+mj-lt"/>
              </a:rPr>
              <a:t>Assessoria Técnica – Estatística e Planejamento</a:t>
            </a:r>
            <a:endParaRPr lang="pt-BR" sz="2400" dirty="0" smtClean="0">
              <a:latin typeface="+mj-lt"/>
            </a:endParaRPr>
          </a:p>
          <a:p>
            <a:pPr algn="ctr"/>
            <a:r>
              <a:rPr lang="pt-BR" sz="2400" dirty="0" smtClean="0">
                <a:latin typeface="+mj-lt"/>
              </a:rPr>
              <a:t>DETRAN/ RS</a:t>
            </a:r>
          </a:p>
          <a:p>
            <a:pPr algn="ctr"/>
            <a:endParaRPr lang="pt-BR" sz="2400" dirty="0">
              <a:latin typeface="+mj-lt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251520" y="4797152"/>
            <a:ext cx="843528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Fonte de dados: Sistema de Consultas Integradas - SSP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07505" y="44624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ANEXO 1 - Regras para definir Feriados Prolongados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23528" y="1014983"/>
            <a:ext cx="8640960" cy="50783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>
                <a:cs typeface="Arial" pitchFamily="34" charset="0"/>
              </a:rPr>
              <a:t>A definição dos feriados prolongados (Feriadão) e da quantidade de dias dos mesmos depende do dia da semana em que cair o Feriado, conforme regras abaixo: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cs typeface="Arial" pitchFamily="34" charset="0"/>
              </a:rPr>
              <a:t> Feriado na segunda-feira: começa a contar na sexta-feira anterior até a segunda-feira;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cs typeface="Arial" pitchFamily="34" charset="0"/>
              </a:rPr>
              <a:t> Feriado na terça-feira: começa a contar na sexta-feira anterior até a terça-feira;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cs typeface="Arial" pitchFamily="34" charset="0"/>
              </a:rPr>
              <a:t> Feriado na quarta-feira: conta somente a quarta-feira (não é considerado feriadão);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cs typeface="Arial" pitchFamily="34" charset="0"/>
              </a:rPr>
              <a:t> Feriado na quinta-feira: começa a contar na quarta-feira até o domingo;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cs typeface="Arial" pitchFamily="34" charset="0"/>
              </a:rPr>
              <a:t> Feriado na sexta-feira: começa a contar na quinta-feira até o domingo;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cs typeface="Arial" pitchFamily="34" charset="0"/>
              </a:rPr>
              <a:t> Feriado no Sábado:  começa a contar na sexta-feira até o domingo;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cs typeface="Arial" pitchFamily="34" charset="0"/>
              </a:rPr>
              <a:t> Feriado no Domingo: começa a contar na sexta-feira até o domingo; e,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cs typeface="Arial" pitchFamily="34" charset="0"/>
              </a:rPr>
              <a:t> Feriado de Carnaval: começa a contar na sexta-feira até a quarta-feira;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cs typeface="Arial" pitchFamily="34" charset="0"/>
              </a:rPr>
              <a:t> Feriados de Natal e Ano Novo: considerar o dia 24/12 e dia 31/12 como feriado e aplicar as regras anteriores.</a:t>
            </a:r>
            <a:endParaRPr lang="pt-BR" dirty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1451347"/>
            <a:ext cx="9320493" cy="406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ixaDeTexto 5"/>
          <p:cNvSpPr txBox="1"/>
          <p:nvPr/>
        </p:nvSpPr>
        <p:spPr>
          <a:xfrm>
            <a:off x="897245" y="116632"/>
            <a:ext cx="58349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Evolução Acidentes e Vítimas Fatais</a:t>
            </a:r>
          </a:p>
        </p:txBody>
      </p:sp>
      <p:sp>
        <p:nvSpPr>
          <p:cNvPr id="8" name="CaixaDeTexto 6"/>
          <p:cNvSpPr txBox="1"/>
          <p:nvPr/>
        </p:nvSpPr>
        <p:spPr>
          <a:xfrm>
            <a:off x="7092280" y="1916832"/>
            <a:ext cx="936104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anchor="ctr"/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2000" b="1" dirty="0" smtClean="0">
                <a:solidFill>
                  <a:schemeClr val="accent2"/>
                </a:solidFill>
              </a:rPr>
              <a:t>4,2%</a:t>
            </a:r>
            <a:endParaRPr lang="pt-BR" sz="2000" b="1" dirty="0">
              <a:solidFill>
                <a:schemeClr val="accent2"/>
              </a:solidFill>
            </a:endParaRPr>
          </a:p>
        </p:txBody>
      </p:sp>
      <p:sp>
        <p:nvSpPr>
          <p:cNvPr id="9" name="CaixaDeTexto 7"/>
          <p:cNvSpPr txBox="1"/>
          <p:nvPr/>
        </p:nvSpPr>
        <p:spPr>
          <a:xfrm>
            <a:off x="7308304" y="4221088"/>
            <a:ext cx="93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anchor="ctr"/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3,3%</a:t>
            </a:r>
            <a:endParaRPr lang="pt-B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Chave direita 9"/>
          <p:cNvSpPr/>
          <p:nvPr/>
        </p:nvSpPr>
        <p:spPr>
          <a:xfrm rot="15885627">
            <a:off x="7447474" y="1840670"/>
            <a:ext cx="284244" cy="1289052"/>
          </a:xfrm>
          <a:prstGeom prst="rightBrace">
            <a:avLst>
              <a:gd name="adj1" fmla="val 4615"/>
              <a:gd name="adj2" fmla="val 49564"/>
            </a:avLst>
          </a:prstGeom>
          <a:ln w="1905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11" name="Chave direita 10"/>
          <p:cNvSpPr/>
          <p:nvPr/>
        </p:nvSpPr>
        <p:spPr>
          <a:xfrm rot="5203857">
            <a:off x="7463089" y="3245876"/>
            <a:ext cx="280375" cy="1296144"/>
          </a:xfrm>
          <a:prstGeom prst="rightBrace">
            <a:avLst>
              <a:gd name="adj1" fmla="val 8333"/>
              <a:gd name="adj2" fmla="val 50000"/>
            </a:avLst>
          </a:prstGeom>
          <a:ln w="1905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5580112" y="5733256"/>
            <a:ext cx="34563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cs typeface="Arial" pitchFamily="34" charset="0"/>
              </a:rPr>
              <a:t>*Dados de Julho 2017 Parciais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654748" y="116632"/>
            <a:ext cx="64375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Evolução Vítimas Fatais 2016 para 2017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5580112" y="5733256"/>
            <a:ext cx="34563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cs typeface="Arial" pitchFamily="34" charset="0"/>
              </a:rPr>
              <a:t>*Dados de Julho 2017 Parciais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7639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51520" y="138698"/>
            <a:ext cx="72484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Resultados Última Operação Viagem Segura </a:t>
            </a:r>
          </a:p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Independência do Brasil </a:t>
            </a:r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–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7928021" cy="389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79835"/>
            <a:ext cx="8208912" cy="6478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ixaDeTexto 5"/>
          <p:cNvSpPr txBox="1"/>
          <p:nvPr/>
        </p:nvSpPr>
        <p:spPr>
          <a:xfrm>
            <a:off x="1187624" y="66690"/>
            <a:ext cx="5415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Vítimas Fatais por Dia de Feriado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8064896" y="284364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2"/>
                </a:solidFill>
              </a:rPr>
              <a:t>4,3</a:t>
            </a:r>
            <a:endParaRPr lang="pt-BR" b="1" dirty="0">
              <a:solidFill>
                <a:schemeClr val="accent2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8064896" y="176352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3"/>
                </a:solidFill>
              </a:rPr>
              <a:t>7,2</a:t>
            </a:r>
            <a:endParaRPr lang="pt-BR" b="1" dirty="0">
              <a:solidFill>
                <a:schemeClr val="accent3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8064896" y="2060848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4"/>
                </a:solidFill>
              </a:rPr>
              <a:t>6,5</a:t>
            </a:r>
            <a:endParaRPr lang="pt-BR" b="1" dirty="0">
              <a:solidFill>
                <a:schemeClr val="accent4"/>
              </a:solidFill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5652120" y="2060848"/>
            <a:ext cx="467712" cy="2664296"/>
          </a:xfrm>
          <a:prstGeom prst="roundRect">
            <a:avLst>
              <a:gd name="adj" fmla="val 5227"/>
            </a:avLst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8" name="Conector reto 17"/>
          <p:cNvCxnSpPr>
            <a:cxnSpLocks noChangeAspect="1"/>
          </p:cNvCxnSpPr>
          <p:nvPr/>
        </p:nvCxnSpPr>
        <p:spPr>
          <a:xfrm flipV="1">
            <a:off x="5148064" y="4797152"/>
            <a:ext cx="864067" cy="86407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539552" y="6171401"/>
            <a:ext cx="7848872" cy="61555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700" dirty="0" smtClean="0">
                <a:latin typeface="+mn-lt"/>
                <a:cs typeface="Arial" pitchFamily="34" charset="0"/>
              </a:rPr>
              <a:t>O </a:t>
            </a:r>
            <a:r>
              <a:rPr lang="pt-BR" sz="1700" b="1" dirty="0" smtClean="0">
                <a:solidFill>
                  <a:srgbClr val="C00000"/>
                </a:solidFill>
                <a:latin typeface="+mn-lt"/>
                <a:cs typeface="Arial" pitchFamily="34" charset="0"/>
              </a:rPr>
              <a:t>Feriado da Revolução Farroupilha </a:t>
            </a:r>
            <a:r>
              <a:rPr lang="pt-BR" sz="1700" dirty="0" smtClean="0">
                <a:latin typeface="+mn-lt"/>
                <a:cs typeface="Arial" pitchFamily="34" charset="0"/>
              </a:rPr>
              <a:t>possui uma média de </a:t>
            </a:r>
            <a:r>
              <a:rPr lang="pt-BR" sz="1700" b="1" dirty="0" smtClean="0">
                <a:solidFill>
                  <a:srgbClr val="C00000"/>
                </a:solidFill>
                <a:latin typeface="+mn-lt"/>
                <a:cs typeface="Arial" pitchFamily="34" charset="0"/>
              </a:rPr>
              <a:t>6,5 VÍTIMAS FATAIS/DIA</a:t>
            </a:r>
            <a:r>
              <a:rPr lang="pt-BR" sz="1700" dirty="0" smtClean="0">
                <a:latin typeface="+mn-lt"/>
                <a:cs typeface="Arial" pitchFamily="34" charset="0"/>
              </a:rPr>
              <a:t>.</a:t>
            </a:r>
          </a:p>
          <a:p>
            <a:pPr algn="ctr"/>
            <a:r>
              <a:rPr lang="pt-BR" sz="1700" dirty="0" smtClean="0">
                <a:cs typeface="Arial" pitchFamily="34" charset="0"/>
              </a:rPr>
              <a:t>Em média, </a:t>
            </a:r>
            <a:r>
              <a:rPr lang="pt-BR" sz="1700" b="1" dirty="0" smtClean="0">
                <a:solidFill>
                  <a:srgbClr val="C00000"/>
                </a:solidFill>
                <a:cs typeface="Arial" pitchFamily="34" charset="0"/>
              </a:rPr>
              <a:t>01 Vítima Fatal </a:t>
            </a:r>
            <a:r>
              <a:rPr lang="pt-BR" sz="1700" dirty="0" smtClean="0">
                <a:cs typeface="Arial" pitchFamily="34" charset="0"/>
              </a:rPr>
              <a:t>a cada </a:t>
            </a:r>
            <a:r>
              <a:rPr lang="pt-BR" sz="1700" b="1" dirty="0" smtClean="0">
                <a:solidFill>
                  <a:srgbClr val="C00000"/>
                </a:solidFill>
                <a:cs typeface="Arial" pitchFamily="34" charset="0"/>
              </a:rPr>
              <a:t>03:43 horas</a:t>
            </a:r>
            <a:r>
              <a:rPr lang="pt-BR" sz="1700" dirty="0" smtClean="0">
                <a:cs typeface="Arial" pitchFamily="34" charset="0"/>
              </a:rPr>
              <a:t>.</a:t>
            </a:r>
            <a:r>
              <a:rPr lang="pt-BR" sz="1700" dirty="0" smtClean="0">
                <a:latin typeface="+mn-lt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39552" y="116632"/>
            <a:ext cx="720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78ª Operação Viagem Segura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115" y="718499"/>
            <a:ext cx="8048325" cy="559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611560" y="37073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Vítimas Fatais/ Dia </a:t>
            </a:r>
          </a:p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Revolução Farroupilha – 2007 a 2016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092200"/>
            <a:ext cx="6248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23528" y="44624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Vítimas Fatais por Turno </a:t>
            </a:r>
          </a:p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Revolução Farroupilha - 2007 a 2016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39552" y="5877272"/>
            <a:ext cx="7848872" cy="3539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700" dirty="0" smtClean="0">
                <a:latin typeface="+mn-lt"/>
                <a:cs typeface="Arial" pitchFamily="34" charset="0"/>
              </a:rPr>
              <a:t>Em 2009 e 2012, não foi identificado o turno de 01 vítima fatal em cada ano;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338" y="1544638"/>
            <a:ext cx="7553325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zza 10"/>
          <p:cNvSpPr/>
          <p:nvPr/>
        </p:nvSpPr>
        <p:spPr>
          <a:xfrm rot="12320018">
            <a:off x="4770397" y="1910134"/>
            <a:ext cx="3796191" cy="3552088"/>
          </a:xfrm>
          <a:prstGeom prst="pie">
            <a:avLst>
              <a:gd name="adj1" fmla="val 3884554"/>
              <a:gd name="adj2" fmla="val 17635099"/>
            </a:avLst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7505" y="44624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Vítimas Fatais por Tipo de Via </a:t>
            </a:r>
          </a:p>
          <a:p>
            <a:pPr algn="ctr"/>
            <a:r>
              <a:rPr lang="pt-BR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Revolução Farroupilha – 2007 a 2016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3131840" y="1509751"/>
            <a:ext cx="3672408" cy="360040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flipV="1">
            <a:off x="2771800" y="5517232"/>
            <a:ext cx="4032448" cy="24968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6588224" y="3573016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Rodovias</a:t>
            </a:r>
          </a:p>
          <a:p>
            <a:pPr algn="ctr"/>
            <a:r>
              <a:rPr lang="pt-BR" b="1" dirty="0" smtClean="0">
                <a:solidFill>
                  <a:schemeClr val="bg1"/>
                </a:solidFill>
              </a:rPr>
              <a:t>64%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619672" y="5877272"/>
            <a:ext cx="5760640" cy="61555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700" dirty="0" smtClean="0">
                <a:cs typeface="Arial" pitchFamily="34" charset="0"/>
              </a:rPr>
              <a:t>Vítimas Fatais por Tipo de Via no RS: </a:t>
            </a:r>
          </a:p>
          <a:p>
            <a:pPr algn="ctr"/>
            <a:r>
              <a:rPr lang="pt-BR" sz="1700" dirty="0" smtClean="0">
                <a:cs typeface="Arial" pitchFamily="34" charset="0"/>
              </a:rPr>
              <a:t>40% Municipal; 32% Estadual; e, 28% Federal (60% Rodovias). </a:t>
            </a:r>
            <a:endParaRPr lang="pt-BR" sz="1700" dirty="0" smtClean="0">
              <a:latin typeface="+mn-lt"/>
              <a:cs typeface="Arial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45358" y="1124744"/>
            <a:ext cx="634665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chemeClr val="accent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19742</TotalTime>
  <Words>490</Words>
  <Application>Microsoft Office PowerPoint</Application>
  <PresentationFormat>Apresentação na tela (4:3)</PresentationFormat>
  <Paragraphs>66</Paragraphs>
  <Slides>18</Slides>
  <Notes>3</Notes>
  <HiddenSlides>5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  <vt:variant>
        <vt:lpstr>Apresentações personalizadas</vt:lpstr>
      </vt:variant>
      <vt:variant>
        <vt:i4>1</vt:i4>
      </vt:variant>
    </vt:vector>
  </HeadingPairs>
  <TitlesOfParts>
    <vt:vector size="2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Apresentação personalizada 1</vt:lpstr>
    </vt:vector>
  </TitlesOfParts>
  <Company>DETRAN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Primeiras ideias para o aperfeiçoamento da comunicação interna</dc:title>
  <dc:creator>DETRAN</dc:creator>
  <cp:lastModifiedBy>DETRAN</cp:lastModifiedBy>
  <cp:revision>1452</cp:revision>
  <dcterms:created xsi:type="dcterms:W3CDTF">2014-10-03T18:21:18Z</dcterms:created>
  <dcterms:modified xsi:type="dcterms:W3CDTF">2017-09-15T13:19:56Z</dcterms:modified>
</cp:coreProperties>
</file>