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5"/>
  </p:notesMasterIdLst>
  <p:handoutMasterIdLst>
    <p:handoutMasterId r:id="rId16"/>
  </p:handoutMasterIdLst>
  <p:sldIdLst>
    <p:sldId id="261" r:id="rId2"/>
    <p:sldId id="429" r:id="rId3"/>
    <p:sldId id="415" r:id="rId4"/>
    <p:sldId id="437" r:id="rId5"/>
    <p:sldId id="399" r:id="rId6"/>
    <p:sldId id="424" r:id="rId7"/>
    <p:sldId id="433" r:id="rId8"/>
    <p:sldId id="432" r:id="rId9"/>
    <p:sldId id="435" r:id="rId10"/>
    <p:sldId id="436" r:id="rId11"/>
    <p:sldId id="434" r:id="rId12"/>
    <p:sldId id="408" r:id="rId13"/>
    <p:sldId id="412" r:id="rId14"/>
  </p:sldIdLst>
  <p:sldSz cx="9144000" cy="6858000" type="screen4x3"/>
  <p:notesSz cx="6881813" cy="97107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BBDBD6"/>
    <a:srgbClr val="C1D5D5"/>
    <a:srgbClr val="A0C4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>
      <p:cViewPr varScale="1">
        <p:scale>
          <a:sx n="88" d="100"/>
          <a:sy n="88" d="100"/>
        </p:scale>
        <p:origin x="-153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EBDD8D-95EE-4E49-A29F-97B3A0F64B50}" type="datetimeFigureOut">
              <a:rPr lang="pt-BR"/>
              <a:pPr>
                <a:defRPr/>
              </a:pPr>
              <a:t>12/02/2015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85BCE35-6989-46DF-9AB5-FF75FCC8AC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70357-0CE1-4DC3-A7F3-8D99658C6456}" type="datetimeFigureOut">
              <a:rPr lang="pt-BR" smtClean="0"/>
              <a:pPr/>
              <a:t>12/02/2015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613275"/>
            <a:ext cx="5505450" cy="436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82913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7313" y="9223375"/>
            <a:ext cx="2982912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AB354-8C3B-4426-9614-3D9936140D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3561F-13A9-4396-AC9F-5D70AD8195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D22BB-4347-4305-A703-3C73F6E6D1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C0BA6-B52E-4B7B-BA13-1524FC938F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F0C6-A223-4AFC-889C-D0E909BFF8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836B-0824-4A50-AA40-A3D20B7FD9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 descr="logo-detran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15888"/>
            <a:ext cx="15843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4B2E0-D779-42D7-B3C4-3F29953810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EFEB3-152E-4CEA-8391-09CB580589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7A702-B2A1-4ECD-8005-9575743052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E056F-8DC3-4362-A29B-8690AB4794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446C-9A4E-4509-B481-03F3FC7417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EB9CC-0A4E-4AA1-B84B-4621ACEEF7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DB429-92D0-410F-A11B-F1F72F78DA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0CA3-CB29-4DB4-9687-2CEC568F8B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3B8C36-8E91-4827-87E0-C7D90020A0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34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434878"/>
            <a:ext cx="9144000" cy="207424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OPERAÇÃO VIAGEM SEGURA</a:t>
            </a:r>
            <a:br>
              <a:rPr lang="pt-BR" b="1" dirty="0" smtClean="0"/>
            </a:br>
            <a:r>
              <a:rPr lang="pt-BR" b="1" dirty="0" smtClean="0"/>
              <a:t>Foco Carnaval </a:t>
            </a:r>
            <a:br>
              <a:rPr lang="pt-BR" b="1" dirty="0" smtClean="0"/>
            </a:br>
            <a:r>
              <a:rPr lang="pt-BR" b="1" dirty="0" smtClean="0"/>
              <a:t>2015</a:t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endParaRPr lang="pt-BR" b="1" dirty="0"/>
          </a:p>
        </p:txBody>
      </p:sp>
      <p:pic>
        <p:nvPicPr>
          <p:cNvPr id="3078" name="Imagem 3" descr="logo-detran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8954" y="800249"/>
            <a:ext cx="208915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-detra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31640" cy="66582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259632" y="4462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Distribuição das Vítimas Fatais por</a:t>
            </a:r>
          </a:p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Municípios - 2007 à 2014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de cantos arredondados 7">
            <a:hlinkClick r:id="rId3" action="ppaction://hlinksldjump"/>
          </p:cNvPr>
          <p:cNvSpPr/>
          <p:nvPr/>
        </p:nvSpPr>
        <p:spPr>
          <a:xfrm>
            <a:off x="7452320" y="6309320"/>
            <a:ext cx="1368152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Voltar</a:t>
            </a:r>
            <a:endParaRPr lang="pt-BR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754616"/>
            <a:ext cx="8000380" cy="591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-detra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31640" cy="66582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259632" y="44624"/>
            <a:ext cx="619268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Distribuição das Vítimas Fatais por Rodovia </a:t>
            </a:r>
          </a:p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Feriados prolongados de Carnaval</a:t>
            </a:r>
            <a:r>
              <a:rPr lang="pt-BR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pt-BR" sz="1400" i="1" dirty="0" smtClean="0">
                <a:latin typeface="Arial" pitchFamily="34" charset="0"/>
                <a:cs typeface="Arial" pitchFamily="34" charset="0"/>
              </a:rPr>
              <a:t>2007 à 2014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196752"/>
            <a:ext cx="7128792" cy="4624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899592" y="6033482"/>
            <a:ext cx="756084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+mn-lt"/>
                <a:cs typeface="Arial" pitchFamily="34" charset="0"/>
              </a:rPr>
              <a:t> </a:t>
            </a:r>
            <a:r>
              <a:rPr lang="pt-BR" sz="2000" b="1" dirty="0" smtClean="0">
                <a:latin typeface="+mn-lt"/>
                <a:cs typeface="Arial" pitchFamily="34" charset="0"/>
              </a:rPr>
              <a:t>BR386</a:t>
            </a:r>
            <a:r>
              <a:rPr lang="pt-BR" sz="2000" dirty="0" smtClean="0">
                <a:latin typeface="+mn-lt"/>
                <a:cs typeface="Arial" pitchFamily="34" charset="0"/>
              </a:rPr>
              <a:t>, </a:t>
            </a:r>
            <a:r>
              <a:rPr lang="pt-BR" sz="2000" b="1" dirty="0" smtClean="0">
                <a:latin typeface="+mn-lt"/>
                <a:cs typeface="Arial" pitchFamily="34" charset="0"/>
              </a:rPr>
              <a:t>BR290</a:t>
            </a:r>
            <a:r>
              <a:rPr lang="pt-BR" sz="2000" dirty="0" smtClean="0">
                <a:latin typeface="+mn-lt"/>
                <a:cs typeface="Arial" pitchFamily="34" charset="0"/>
              </a:rPr>
              <a:t> e </a:t>
            </a:r>
            <a:r>
              <a:rPr lang="pt-BR" sz="2000" b="1" dirty="0" smtClean="0">
                <a:latin typeface="+mn-lt"/>
                <a:cs typeface="Arial" pitchFamily="34" charset="0"/>
              </a:rPr>
              <a:t>BR116</a:t>
            </a:r>
            <a:r>
              <a:rPr lang="pt-BR" sz="2000" dirty="0" smtClean="0">
                <a:latin typeface="+mn-lt"/>
                <a:cs typeface="Arial" pitchFamily="34" charset="0"/>
              </a:rPr>
              <a:t> contribuíram com 26,1% no número de Vítimas Fatais em Rodovias no período analisado. </a:t>
            </a:r>
            <a:endParaRPr lang="pt-BR" sz="2000" dirty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827584" y="1700808"/>
            <a:ext cx="7200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3200" b="1" dirty="0" smtClean="0"/>
          </a:p>
          <a:p>
            <a:pPr algn="ctr"/>
            <a:endParaRPr lang="pt-BR" sz="1200" dirty="0" smtClean="0"/>
          </a:p>
          <a:p>
            <a:pPr algn="ctr"/>
            <a:r>
              <a:rPr lang="pt-BR" sz="2400" dirty="0" smtClean="0"/>
              <a:t>Elaborado por:</a:t>
            </a:r>
          </a:p>
          <a:p>
            <a:pPr algn="ctr"/>
            <a:r>
              <a:rPr lang="pt-BR" sz="2400" b="1" dirty="0" smtClean="0"/>
              <a:t>Assessoria Técnica - Gestão e Planejamento</a:t>
            </a:r>
          </a:p>
          <a:p>
            <a:pPr algn="ctr"/>
            <a:r>
              <a:rPr lang="pt-BR" sz="2400" dirty="0" smtClean="0"/>
              <a:t>DETRAN/ RS</a:t>
            </a:r>
            <a:endParaRPr lang="pt-BR" sz="2400" dirty="0"/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4797152"/>
            <a:ext cx="8435280" cy="576064"/>
          </a:xfrm>
        </p:spPr>
        <p:txBody>
          <a:bodyPr/>
          <a:lstStyle/>
          <a:p>
            <a:pPr algn="ctr">
              <a:buNone/>
            </a:pPr>
            <a:r>
              <a:rPr lang="pt-BR" sz="2400" b="1" kern="1200" dirty="0" smtClean="0">
                <a:solidFill>
                  <a:schemeClr val="accent6">
                    <a:lumMod val="75000"/>
                  </a:schemeClr>
                </a:solidFill>
              </a:rPr>
              <a:t>Fonte de dados: Sistema de Consultas Integradas - SSP</a:t>
            </a:r>
            <a:endParaRPr lang="pt-BR" sz="2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07348" y="128826"/>
            <a:ext cx="9001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ANEXO 1 - Regras para definir Feriados Prolongados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95536" y="980728"/>
            <a:ext cx="8352928" cy="549381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A definição dos feriados prolongados (Feriadão) e da quantidade de dias dos mesmos depende do dia da semana em que cair o Feriado, conforme regras abaixo: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Feriado na segunda-feira: começa a contar na sexta-feira anterior até a segunda-feira;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Feriado na terça-feira: começa a contar na sexta-feira anterior até a terça-feira;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Feriado na quarta-feira: conta somente a quarta-feira (não é considerado feriadão);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Feriado na quinta-feira: começa a contar na quarta-feira até o domingo;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Feriado na sexta-feira: começa a contar na quinta-feira até o domingo;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Feriado no Sábado:  começa a contar na sexta-feira até o domingo;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Feriado no Domingo: começa a contar na sexta-feira até o domingo; e,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dirty="0" smtClean="0"/>
              <a:t> Feriado de Carnaval: começa a contar na sexta-feira até a quarta-feira;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052736"/>
            <a:ext cx="9048626" cy="400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971600" y="188640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Evolução Acidentes e Vítimas Fatais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300192" y="1084674"/>
            <a:ext cx="1224136" cy="400110"/>
          </a:xfrm>
          <a:prstGeom prst="rect">
            <a:avLst/>
          </a:prstGeom>
          <a:gradFill>
            <a:gsLst>
              <a:gs pos="3300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algn="ctr">
              <a:defRPr/>
            </a:pPr>
            <a:r>
              <a:rPr lang="pt-BR" sz="2000" b="1" dirty="0" smtClean="0">
                <a:solidFill>
                  <a:schemeClr val="accent2"/>
                </a:solidFill>
              </a:rPr>
              <a:t>1,9%</a:t>
            </a:r>
            <a:endParaRPr lang="pt-BR" sz="2000" b="1" dirty="0">
              <a:solidFill>
                <a:schemeClr val="accent2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020272" y="3532946"/>
            <a:ext cx="1224136" cy="400110"/>
          </a:xfrm>
          <a:prstGeom prst="rect">
            <a:avLst/>
          </a:prstGeom>
          <a:gradFill>
            <a:gsLst>
              <a:gs pos="3300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/>
          <a:lstStyle/>
          <a:p>
            <a:pPr algn="ctr">
              <a:defRPr/>
            </a:pPr>
            <a:r>
              <a:rPr lang="pt-BR" sz="2000" b="1" dirty="0" smtClean="0">
                <a:solidFill>
                  <a:schemeClr val="accent3">
                    <a:lumMod val="50000"/>
                  </a:schemeClr>
                </a:solidFill>
              </a:rPr>
              <a:t>2,9%</a:t>
            </a:r>
            <a:endParaRPr lang="pt-BR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Chave direita 11"/>
          <p:cNvSpPr/>
          <p:nvPr/>
        </p:nvSpPr>
        <p:spPr>
          <a:xfrm rot="16002027">
            <a:off x="7014780" y="1031988"/>
            <a:ext cx="284244" cy="1729472"/>
          </a:xfrm>
          <a:prstGeom prst="rightBrace">
            <a:avLst>
              <a:gd name="adj1" fmla="val 4615"/>
              <a:gd name="adj2" fmla="val 49564"/>
            </a:avLst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have direita 12"/>
          <p:cNvSpPr/>
          <p:nvPr/>
        </p:nvSpPr>
        <p:spPr>
          <a:xfrm rot="5193662">
            <a:off x="7027079" y="2498440"/>
            <a:ext cx="280375" cy="1720428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accent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107504" y="5180999"/>
            <a:ext cx="8928992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+mn-lt"/>
                <a:cs typeface="Arial" pitchFamily="34" charset="0"/>
              </a:rPr>
              <a:t>Comparando os últimos 5 anos, em 2014 morreram no trânsito: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n-lt"/>
                <a:cs typeface="Arial" pitchFamily="34" charset="0"/>
              </a:rPr>
              <a:t> 38 pessoas a mais do que em 2013;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n-lt"/>
                <a:cs typeface="Arial" pitchFamily="34" charset="0"/>
              </a:rPr>
              <a:t> 68 pessoas a menos do que em 2012;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n-lt"/>
                <a:cs typeface="Arial" pitchFamily="34" charset="0"/>
              </a:rPr>
              <a:t> 15 pessoas a menos do que em 2011;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latin typeface="+mn-lt"/>
                <a:cs typeface="Arial" pitchFamily="34" charset="0"/>
              </a:rPr>
              <a:t> 167 pessoas a menos do que em 2010.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11560" y="188640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Resumo das 39 Operações Viagem Segura</a:t>
            </a:r>
          </a:p>
        </p:txBody>
      </p:sp>
      <p:pic>
        <p:nvPicPr>
          <p:cNvPr id="10" name="Imagem 7" descr="logo-detran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179" y="44624"/>
            <a:ext cx="158432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899592" y="908720"/>
            <a:ext cx="7344816" cy="54476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Mais de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3,4 milhões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de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veículos fiscalizados;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513 mil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infrações;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48.291 mil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veículos recolhidos;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13.721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CNH´s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recolhidas;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80.164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testes de Bafômetro realizados;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Mais de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10 mil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infrações por alcoolemia: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6.527 administrativas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3.723 crime</a:t>
            </a:r>
          </a:p>
        </p:txBody>
      </p:sp>
      <p:sp>
        <p:nvSpPr>
          <p:cNvPr id="8" name="Chave direita 7"/>
          <p:cNvSpPr/>
          <p:nvPr/>
        </p:nvSpPr>
        <p:spPr>
          <a:xfrm>
            <a:off x="6012160" y="4077072"/>
            <a:ext cx="432048" cy="1584176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6444208" y="4149080"/>
            <a:ext cx="1656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12,8% </a:t>
            </a:r>
            <a:r>
              <a:rPr lang="pt-BR" dirty="0" smtClean="0">
                <a:solidFill>
                  <a:srgbClr val="FF0000"/>
                </a:solidFill>
              </a:rPr>
              <a:t>dos testes resultaram em infração por alcoolemia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8715375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tângulo de cantos arredondados 14"/>
          <p:cNvSpPr/>
          <p:nvPr/>
        </p:nvSpPr>
        <p:spPr>
          <a:xfrm>
            <a:off x="1727736" y="2204864"/>
            <a:ext cx="468000" cy="1944216"/>
          </a:xfrm>
          <a:prstGeom prst="roundRect">
            <a:avLst>
              <a:gd name="adj" fmla="val 5227"/>
            </a:avLst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0" y="128826"/>
            <a:ext cx="9001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Vítimas Fatais por Dia de Feriado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640960" y="2492896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2"/>
                </a:solidFill>
              </a:rPr>
              <a:t>4,5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8604448" y="1547500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3"/>
                </a:solidFill>
              </a:rPr>
              <a:t>7,6</a:t>
            </a:r>
            <a:endParaRPr lang="pt-BR" b="1" dirty="0">
              <a:solidFill>
                <a:schemeClr val="accent3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07504" y="6021288"/>
            <a:ext cx="8892480" cy="615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700" dirty="0" smtClean="0">
                <a:latin typeface="+mn-lt"/>
                <a:cs typeface="Arial" pitchFamily="34" charset="0"/>
              </a:rPr>
              <a:t>A média geral de mortos/dia em feriados prolongados é de </a:t>
            </a:r>
            <a:r>
              <a:rPr lang="pt-BR" sz="1700" b="1" u="sng" dirty="0" smtClean="0">
                <a:latin typeface="+mn-lt"/>
                <a:cs typeface="Arial" pitchFamily="34" charset="0"/>
              </a:rPr>
              <a:t>6,5</a:t>
            </a:r>
            <a:r>
              <a:rPr lang="pt-BR" sz="1700" dirty="0" smtClean="0">
                <a:latin typeface="+mn-lt"/>
                <a:cs typeface="Arial" pitchFamily="34" charset="0"/>
              </a:rPr>
              <a:t>. </a:t>
            </a:r>
          </a:p>
          <a:p>
            <a:pPr algn="ctr"/>
            <a:r>
              <a:rPr lang="pt-BR" sz="1700" dirty="0" smtClean="0">
                <a:latin typeface="+mn-lt"/>
                <a:cs typeface="Arial" pitchFamily="34" charset="0"/>
              </a:rPr>
              <a:t>Os feriados prolongados de Carnaval, possuem uma média de </a:t>
            </a:r>
            <a:r>
              <a:rPr lang="pt-BR" sz="1700" b="1" u="sng" dirty="0" smtClean="0">
                <a:latin typeface="+mn-lt"/>
                <a:cs typeface="Arial" pitchFamily="34" charset="0"/>
              </a:rPr>
              <a:t>5,6 mortos/dia</a:t>
            </a:r>
            <a:r>
              <a:rPr lang="pt-BR" sz="1700" dirty="0" smtClean="0">
                <a:latin typeface="+mn-lt"/>
                <a:cs typeface="Arial" pitchFamily="34" charset="0"/>
              </a:rPr>
              <a:t>.</a:t>
            </a:r>
          </a:p>
        </p:txBody>
      </p:sp>
      <p:pic>
        <p:nvPicPr>
          <p:cNvPr id="14" name="Imagem 13" descr="logo-detra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331640" cy="665820"/>
          </a:xfrm>
          <a:prstGeom prst="rect">
            <a:avLst/>
          </a:prstGeom>
        </p:spPr>
      </p:pic>
      <p:cxnSp>
        <p:nvCxnSpPr>
          <p:cNvPr id="16" name="Conector reto 15"/>
          <p:cNvCxnSpPr>
            <a:cxnSpLocks noChangeAspect="1"/>
          </p:cNvCxnSpPr>
          <p:nvPr/>
        </p:nvCxnSpPr>
        <p:spPr>
          <a:xfrm flipV="1">
            <a:off x="1691680" y="4293095"/>
            <a:ext cx="360040" cy="360041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8604448" y="184482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4"/>
                </a:solidFill>
              </a:rPr>
              <a:t>6,5</a:t>
            </a:r>
            <a:endParaRPr lang="pt-BR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5496" y="117793"/>
            <a:ext cx="9001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Próxima Operação Viagem Segura (40ª)</a:t>
            </a:r>
          </a:p>
        </p:txBody>
      </p:sp>
      <p:pic>
        <p:nvPicPr>
          <p:cNvPr id="6" name="Imagem 5" descr="logo-detra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31640" cy="665820"/>
          </a:xfrm>
          <a:prstGeom prst="rect">
            <a:avLst/>
          </a:prstGeom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059582"/>
            <a:ext cx="8588647" cy="5105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-detra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31640" cy="66582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691680" y="4462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Mortos/ dia de acordo com o dia da semana nos feriados prolongados de Carnaval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55576" y="5693186"/>
            <a:ext cx="756084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Arial" pitchFamily="34" charset="0"/>
                <a:cs typeface="Arial" pitchFamily="34" charset="0"/>
              </a:rPr>
              <a:t>O maior volume de mortos/ dia ocorreu na ida para os feriados prolongados de Carnaval: sexta-feira e sábado.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688" y="1222375"/>
            <a:ext cx="7794625" cy="441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-detra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31640" cy="66582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259632" y="44624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Vítimas fatais por dia da semana e turno nos feriados prolongados de Carnaval – 2007 à 2014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10890"/>
            <a:ext cx="8089648" cy="409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ixaDeTexto 6"/>
          <p:cNvSpPr txBox="1"/>
          <p:nvPr/>
        </p:nvSpPr>
        <p:spPr>
          <a:xfrm>
            <a:off x="755576" y="5693186"/>
            <a:ext cx="7560840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Arial" pitchFamily="34" charset="0"/>
                <a:cs typeface="Arial" pitchFamily="34" charset="0"/>
              </a:rPr>
              <a:t>Os turnos que ocorreram maior volume de mortos, nos feriados prolongados de Carnaval, foram: tarde e noite de sexta-feira; manhã de sábado</a:t>
            </a:r>
            <a:r>
              <a:rPr lang="pt-BR" sz="2000" smtClean="0">
                <a:latin typeface="Arial" pitchFamily="34" charset="0"/>
                <a:cs typeface="Arial" pitchFamily="34" charset="0"/>
              </a:rPr>
              <a:t>; e,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noite de terça-feira.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-detra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31640" cy="66582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547664" y="44624"/>
            <a:ext cx="61926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Acidentalidade Fatal por Tipo de Via nos feriados prolongados de Carnaval  </a:t>
            </a:r>
          </a:p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2007 à 2014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Pizza 12"/>
          <p:cNvSpPr/>
          <p:nvPr/>
        </p:nvSpPr>
        <p:spPr>
          <a:xfrm rot="12257996">
            <a:off x="4893627" y="1892501"/>
            <a:ext cx="3796191" cy="3552088"/>
          </a:xfrm>
          <a:prstGeom prst="pie">
            <a:avLst>
              <a:gd name="adj1" fmla="val 3901898"/>
              <a:gd name="adj2" fmla="val 1672503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588224" y="342900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Rodovias</a:t>
            </a:r>
          </a:p>
          <a:p>
            <a:pPr algn="ctr"/>
            <a:r>
              <a:rPr lang="pt-BR" b="1" dirty="0" smtClean="0"/>
              <a:t>59,2%</a:t>
            </a:r>
            <a:endParaRPr lang="pt-BR" b="1" dirty="0"/>
          </a:p>
        </p:txBody>
      </p:sp>
      <p:cxnSp>
        <p:nvCxnSpPr>
          <p:cNvPr id="16" name="Conector reto 15"/>
          <p:cNvCxnSpPr/>
          <p:nvPr/>
        </p:nvCxnSpPr>
        <p:spPr>
          <a:xfrm>
            <a:off x="3203848" y="1556792"/>
            <a:ext cx="3456384" cy="288032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flipV="1">
            <a:off x="2987824" y="5157192"/>
            <a:ext cx="2808312" cy="288032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12776"/>
            <a:ext cx="4574927" cy="411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-detra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31640" cy="66582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259632" y="4462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Distribuição das Vítimas Fatais por Municípios – 2007 à 2014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de cantos arredondados 14">
            <a:hlinkClick r:id="rId3" action="ppaction://hlinksldjump"/>
          </p:cNvPr>
          <p:cNvSpPr/>
          <p:nvPr/>
        </p:nvSpPr>
        <p:spPr>
          <a:xfrm>
            <a:off x="251520" y="980728"/>
            <a:ext cx="2016224" cy="2880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/>
              <a:t>Todos os Municípios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980728"/>
            <a:ext cx="3816424" cy="539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9457</TotalTime>
  <Words>502</Words>
  <Application>Microsoft Office PowerPoint</Application>
  <PresentationFormat>Apresentação na tela (4:3)</PresentationFormat>
  <Paragraphs>59</Paragraphs>
  <Slides>13</Slides>
  <Notes>0</Notes>
  <HiddenSlides>3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  OPERAÇÃO VIAGEM SEGURA Foco Carnaval  2015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DETRAN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DETRAN</dc:creator>
  <cp:lastModifiedBy>DETRAN</cp:lastModifiedBy>
  <cp:revision>758</cp:revision>
  <dcterms:created xsi:type="dcterms:W3CDTF">2010-01-25T13:06:32Z</dcterms:created>
  <dcterms:modified xsi:type="dcterms:W3CDTF">2015-02-12T20:00:58Z</dcterms:modified>
</cp:coreProperties>
</file>